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75" r:id="rId2"/>
    <p:sldId id="278" r:id="rId3"/>
    <p:sldId id="276" r:id="rId4"/>
    <p:sldId id="279" r:id="rId5"/>
    <p:sldId id="258" r:id="rId6"/>
    <p:sldId id="280" r:id="rId7"/>
    <p:sldId id="261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60" r:id="rId19"/>
    <p:sldId id="26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556" autoAdjust="0"/>
  </p:normalViewPr>
  <p:slideViewPr>
    <p:cSldViewPr>
      <p:cViewPr>
        <p:scale>
          <a:sx n="84" d="100"/>
          <a:sy n="84" d="100"/>
        </p:scale>
        <p:origin x="-115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FB0C08-4F8B-4FE9-ABA7-F763824A7647}" type="datetimeFigureOut">
              <a:rPr lang="en-US" smtClean="0"/>
              <a:pPr/>
              <a:t>2/9/2015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0048B-91C2-42F4-B418-F56EDFD1FB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51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4EDE9AA-A850-4DC0-A34C-F4AAC5E3D7AF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Without an integrated form of communication, finding and accessing these data would be a challenge for folks. </a:t>
            </a:r>
          </a:p>
          <a:p>
            <a:endParaRPr lang="en-US" sz="1200" kern="1200" dirty="0" smtClean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The challenge is how one measures success!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0048B-91C2-42F4-B418-F56EDFD1FBB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Core Data Components:</a:t>
            </a:r>
          </a:p>
          <a:p>
            <a:pPr marL="3429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In situ sensors (estuary &amp; shelf), HF &amp; X-band radar, AUVs (gliders), ocean &amp; estuarine circulation models, wave &amp; meteorological models, satellite, coastal change and hazards.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0048B-91C2-42F4-B418-F56EDFD1FBB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Introduce NVS. Identify Assets, Overlays.  Highlight example of water temperature</a:t>
            </a:r>
            <a:r>
              <a:rPr lang="en-US" baseline="0" dirty="0" smtClean="0"/>
              <a:t> overlay, which reflects a 1 month composite.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0048B-91C2-42F4-B418-F56EDFD1FBB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Indicate asset list, eye-grabbing WWIII forecast overlay + vectors, time-series plot (dissolved Oxygen) showing multiple depths.</a:t>
            </a:r>
          </a:p>
          <a:p>
            <a:endParaRPr lang="en-US" dirty="0" smtClean="0"/>
          </a:p>
          <a:p>
            <a:r>
              <a:rPr lang="en-US" dirty="0" smtClean="0"/>
              <a:t>Variables</a:t>
            </a:r>
            <a:r>
              <a:rPr lang="en-US" baseline="0" dirty="0" smtClean="0"/>
              <a:t> listing has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both weather and water sensors, and contrasts in the data-age icons, showing sensors with different sampling rates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asset has a "Details" tab that you can use to assess asset-status.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0048B-91C2-42F4-B418-F56EDFD1FBB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It's a federal asset (previous asset was a "NANOOS", regional asset).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Data-model wind speed comparison is shown, for NAM winds.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overlay in the background is also a NAM winds forecast, for late morning Feb 2nd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around the time of your presentation).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 can point to forecasts from other models also being available, via the model tabs on the pop-up.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0048B-91C2-42F4-B418-F56EDFD1FBB6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Plot showing time</a:t>
            </a:r>
            <a:r>
              <a:rPr lang="en-US" baseline="0" dirty="0" smtClean="0"/>
              <a:t> history of daily visits to the NANOOS site. Dashed red lines indicate times when NVS/mobile app updates have occurred.  Black solid line </a:t>
            </a:r>
            <a:r>
              <a:rPr lang="en-US" baseline="0" smtClean="0"/>
              <a:t>indicates annual means.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D2299A-5DB3-41C0-91F8-EF6B7A19222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195B-2CBD-489B-A3E3-FDF3AA6FA6CC}" type="datetimeFigureOut">
              <a:rPr lang="en-US" smtClean="0"/>
              <a:pPr/>
              <a:t>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D323-804B-4066-BAEF-30BC6600FF7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r="4631" b="1563"/>
          <a:stretch>
            <a:fillRect/>
          </a:stretch>
        </p:blipFill>
        <p:spPr bwMode="auto">
          <a:xfrm>
            <a:off x="0" y="0"/>
            <a:ext cx="91440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nanoos_logo-dbb-lg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7463"/>
            <a:ext cx="612775" cy="685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OOS_new_blue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79" t="-4051" r="-3709" b="-9459"/>
          <a:stretch>
            <a:fillRect/>
          </a:stretch>
        </p:blipFill>
        <p:spPr bwMode="auto">
          <a:xfrm>
            <a:off x="7980363" y="9525"/>
            <a:ext cx="1150937" cy="461963"/>
          </a:xfrm>
          <a:prstGeom prst="rect">
            <a:avLst/>
          </a:prstGeom>
          <a:solidFill>
            <a:schemeClr val="bg2">
              <a:alpha val="90195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2753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195B-2CBD-489B-A3E3-FDF3AA6FA6CC}" type="datetimeFigureOut">
              <a:rPr lang="en-US" smtClean="0"/>
              <a:pPr/>
              <a:t>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D323-804B-4066-BAEF-30BC6600FF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13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195B-2CBD-489B-A3E3-FDF3AA6FA6CC}" type="datetimeFigureOut">
              <a:rPr lang="en-US" smtClean="0"/>
              <a:pPr/>
              <a:t>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D323-804B-4066-BAEF-30BC6600FF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956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195B-2CBD-489B-A3E3-FDF3AA6FA6CC}" type="datetimeFigureOut">
              <a:rPr lang="en-US" smtClean="0"/>
              <a:pPr/>
              <a:t>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D323-804B-4066-BAEF-30BC6600FF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50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195B-2CBD-489B-A3E3-FDF3AA6FA6CC}" type="datetimeFigureOut">
              <a:rPr lang="en-US" smtClean="0"/>
              <a:pPr/>
              <a:t>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D323-804B-4066-BAEF-30BC6600FF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2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195B-2CBD-489B-A3E3-FDF3AA6FA6CC}" type="datetimeFigureOut">
              <a:rPr lang="en-US" smtClean="0"/>
              <a:pPr/>
              <a:t>2/9/2015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D323-804B-4066-BAEF-30BC6600FF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01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195B-2CBD-489B-A3E3-FDF3AA6FA6CC}" type="datetimeFigureOut">
              <a:rPr lang="en-US" smtClean="0"/>
              <a:pPr/>
              <a:t>2/9/2015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D323-804B-4066-BAEF-30BC6600FF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08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195B-2CBD-489B-A3E3-FDF3AA6FA6CC}" type="datetimeFigureOut">
              <a:rPr lang="en-US" smtClean="0"/>
              <a:pPr/>
              <a:t>2/9/2015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D323-804B-4066-BAEF-30BC6600FF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28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195B-2CBD-489B-A3E3-FDF3AA6FA6CC}" type="datetimeFigureOut">
              <a:rPr lang="en-US" smtClean="0"/>
              <a:pPr/>
              <a:t>2/9/2015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D323-804B-4066-BAEF-30BC6600FF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4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195B-2CBD-489B-A3E3-FDF3AA6FA6CC}" type="datetimeFigureOut">
              <a:rPr lang="en-US" smtClean="0"/>
              <a:pPr/>
              <a:t>2/9/2015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D323-804B-4066-BAEF-30BC6600FF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86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195B-2CBD-489B-A3E3-FDF3AA6FA6CC}" type="datetimeFigureOut">
              <a:rPr lang="en-US" smtClean="0"/>
              <a:pPr/>
              <a:t>2/9/2015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D323-804B-4066-BAEF-30BC6600FF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8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1195B-2CBD-489B-A3E3-FDF3AA6FA6CC}" type="datetimeFigureOut">
              <a:rPr lang="en-US" smtClean="0"/>
              <a:pPr/>
              <a:t>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7D323-804B-4066-BAEF-30BC6600FF7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r="4631" b="1563"/>
          <a:stretch>
            <a:fillRect/>
          </a:stretch>
        </p:blipFill>
        <p:spPr bwMode="auto">
          <a:xfrm>
            <a:off x="0" y="0"/>
            <a:ext cx="91440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nanoos_logo-dbb-lg.gi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7463"/>
            <a:ext cx="612775" cy="685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OOS_new_blue.gi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79" t="-4051" r="-3709" b="-9459"/>
          <a:stretch>
            <a:fillRect/>
          </a:stretch>
        </p:blipFill>
        <p:spPr bwMode="auto">
          <a:xfrm>
            <a:off x="7980363" y="9525"/>
            <a:ext cx="1150937" cy="461963"/>
          </a:xfrm>
          <a:prstGeom prst="rect">
            <a:avLst/>
          </a:prstGeom>
          <a:solidFill>
            <a:schemeClr val="bg2">
              <a:alpha val="90195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036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2"/>
          <p:cNvGraphicFramePr>
            <a:graphicFrameLocks noChangeAspect="1"/>
          </p:cNvGraphicFramePr>
          <p:nvPr/>
        </p:nvGraphicFramePr>
        <p:xfrm>
          <a:off x="4159250" y="5867400"/>
          <a:ext cx="9906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hoto Editor Photo" r:id="rId4" imgW="4877481" imgH="4877481" progId="">
                  <p:embed/>
                </p:oleObj>
              </mc:Choice>
              <mc:Fallback>
                <p:oleObj name="Photo Editor Photo" r:id="rId4" imgW="4877481" imgH="4877481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9250" y="5867400"/>
                        <a:ext cx="9906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8"/>
          <p:cNvSpPr>
            <a:spLocks noChangeArrowheads="1"/>
          </p:cNvSpPr>
          <p:nvPr/>
        </p:nvSpPr>
        <p:spPr bwMode="auto">
          <a:xfrm>
            <a:off x="-76200" y="-76200"/>
            <a:ext cx="38100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Graphic courtesy NOAA / PMEL / Center for Tsunami Research</a:t>
            </a:r>
          </a:p>
        </p:txBody>
      </p:sp>
      <p:pic>
        <p:nvPicPr>
          <p:cNvPr id="1028" name="Picture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00" y="5905500"/>
            <a:ext cx="8509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2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870575"/>
            <a:ext cx="2590800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810000" y="0"/>
            <a:ext cx="5334000" cy="1676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5" descr="S2001276204225_HMBR_lrg"/>
          <p:cNvPicPr>
            <a:picLocks noChangeAspect="1" noChangeArrowheads="1"/>
          </p:cNvPicPr>
          <p:nvPr/>
        </p:nvPicPr>
        <p:blipFill>
          <a:blip r:embed="rId8" cstate="print"/>
          <a:srcRect l="31779" t="27429" r="34421" b="23854"/>
          <a:stretch>
            <a:fillRect/>
          </a:stretch>
        </p:blipFill>
        <p:spPr bwMode="auto">
          <a:xfrm>
            <a:off x="0" y="0"/>
            <a:ext cx="409575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Text Box 2"/>
          <p:cNvSpPr txBox="1">
            <a:spLocks noChangeArrowheads="1"/>
          </p:cNvSpPr>
          <p:nvPr/>
        </p:nvSpPr>
        <p:spPr bwMode="auto">
          <a:xfrm>
            <a:off x="4267200" y="369888"/>
            <a:ext cx="4691063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21" tIns="45661" rIns="91321" bIns="45661">
            <a:spAutoFit/>
          </a:bodyPr>
          <a:lstStyle/>
          <a:p>
            <a:pPr algn="ctr" defTabSz="1300163"/>
            <a:r>
              <a:rPr lang="en-US" sz="2800" b="1" dirty="0">
                <a:solidFill>
                  <a:srgbClr val="0070C0"/>
                </a:solidFill>
                <a:latin typeface="Candara" pitchFamily="34" charset="0"/>
              </a:rPr>
              <a:t>Pacific Northwest Waters</a:t>
            </a:r>
          </a:p>
          <a:p>
            <a:pPr algn="ctr" defTabSz="1300163"/>
            <a:r>
              <a:rPr lang="en-US" sz="2800" b="1" i="1" dirty="0">
                <a:solidFill>
                  <a:srgbClr val="0070C0"/>
                </a:solidFill>
                <a:latin typeface="Candara" pitchFamily="34" charset="0"/>
              </a:rPr>
              <a:t>Gateway to Our Future</a:t>
            </a:r>
          </a:p>
          <a:p>
            <a:pPr algn="ctr" defTabSz="1300163"/>
            <a:endParaRPr lang="en-US" sz="2800" b="1" dirty="0">
              <a:latin typeface="Candara" pitchFamily="34" charset="0"/>
            </a:endParaRPr>
          </a:p>
          <a:p>
            <a:pPr algn="ctr" defTabSz="1300163"/>
            <a:endParaRPr lang="en-US" sz="2800" b="1" dirty="0">
              <a:latin typeface="Candara" pitchFamily="34" charset="0"/>
            </a:endParaRPr>
          </a:p>
          <a:p>
            <a:pPr algn="ctr" defTabSz="1300163"/>
            <a:r>
              <a:rPr lang="en-US" sz="4000" b="1" dirty="0">
                <a:solidFill>
                  <a:schemeClr val="tx2"/>
                </a:solidFill>
                <a:latin typeface="Candara" pitchFamily="34" charset="0"/>
              </a:rPr>
              <a:t>Communication </a:t>
            </a:r>
            <a:br>
              <a:rPr lang="en-US" sz="4000" b="1" dirty="0">
                <a:solidFill>
                  <a:schemeClr val="tx2"/>
                </a:solidFill>
                <a:latin typeface="Candara" pitchFamily="34" charset="0"/>
              </a:rPr>
            </a:br>
            <a:r>
              <a:rPr lang="en-US" sz="4000" b="1" dirty="0">
                <a:solidFill>
                  <a:schemeClr val="tx2"/>
                </a:solidFill>
                <a:latin typeface="Candara" pitchFamily="34" charset="0"/>
              </a:rPr>
              <a:t>through the </a:t>
            </a:r>
            <a:br>
              <a:rPr lang="en-US" sz="4000" b="1" dirty="0">
                <a:solidFill>
                  <a:schemeClr val="tx2"/>
                </a:solidFill>
                <a:latin typeface="Candara" pitchFamily="34" charset="0"/>
              </a:rPr>
            </a:br>
            <a:r>
              <a:rPr lang="en-US" sz="4000" b="1" dirty="0">
                <a:solidFill>
                  <a:schemeClr val="tx2"/>
                </a:solidFill>
                <a:latin typeface="Candara" pitchFamily="34" charset="0"/>
              </a:rPr>
              <a:t>NANOOS </a:t>
            </a:r>
            <a:br>
              <a:rPr lang="en-US" sz="4000" b="1" dirty="0">
                <a:solidFill>
                  <a:schemeClr val="tx2"/>
                </a:solidFill>
                <a:latin typeface="Candara" pitchFamily="34" charset="0"/>
              </a:rPr>
            </a:br>
            <a:r>
              <a:rPr lang="en-US" sz="4000" b="1" dirty="0">
                <a:solidFill>
                  <a:schemeClr val="tx2"/>
                </a:solidFill>
                <a:latin typeface="Candara" pitchFamily="34" charset="0"/>
              </a:rPr>
              <a:t>Visualization System</a:t>
            </a:r>
          </a:p>
          <a:p>
            <a:pPr algn="ctr" defTabSz="1300163"/>
            <a:endParaRPr lang="en-US" sz="2800" b="1" dirty="0">
              <a:latin typeface="Candara" pitchFamily="34" charset="0"/>
            </a:endParaRPr>
          </a:p>
          <a:p>
            <a:pPr algn="ctr" defTabSz="1300163"/>
            <a:r>
              <a:rPr lang="en-US" sz="2400" b="1" dirty="0">
                <a:solidFill>
                  <a:schemeClr val="tx2"/>
                </a:solidFill>
                <a:latin typeface="Candara" pitchFamily="34" charset="0"/>
              </a:rPr>
              <a:t>Jonathan Allan</a:t>
            </a:r>
          </a:p>
          <a:p>
            <a:pPr algn="ctr" defTabSz="1300163"/>
            <a:r>
              <a:rPr lang="en-US" sz="2400" b="1" dirty="0">
                <a:solidFill>
                  <a:schemeClr val="tx2"/>
                </a:solidFill>
                <a:latin typeface="Candara" pitchFamily="34" charset="0"/>
              </a:rPr>
              <a:t>NANOOS User Products Chair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-31-2012 10-09-26 A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6" y="0"/>
            <a:ext cx="912910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62000" y="1524000"/>
          <a:ext cx="7620000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baseline="0" dirty="0" smtClean="0">
                          <a:solidFill>
                            <a:schemeClr val="tx2"/>
                          </a:solidFill>
                          <a:latin typeface="+mj-lt"/>
                        </a:rPr>
                        <a:t>Beach and Shoreline Mapping Portal </a:t>
                      </a:r>
                      <a:r>
                        <a:rPr lang="en-US" sz="1200" b="0" baseline="0" dirty="0" smtClean="0">
                          <a:solidFill>
                            <a:srgbClr val="FF0000"/>
                          </a:solidFill>
                          <a:latin typeface="+mj-lt"/>
                        </a:rPr>
                        <a:t>(Hazards, Climate)</a:t>
                      </a:r>
                    </a:p>
                    <a:p>
                      <a:r>
                        <a:rPr lang="en-US" sz="1200" b="1" baseline="0" dirty="0" smtClean="0">
                          <a:solidFill>
                            <a:srgbClr val="0000CC"/>
                          </a:solidFill>
                          <a:latin typeface="+mj-lt"/>
                        </a:rPr>
                        <a:t>Washington coast data coming soon + plus bathymetry</a:t>
                      </a:r>
                    </a:p>
                    <a:p>
                      <a:endParaRPr lang="en-US" sz="1200" b="0" baseline="0" dirty="0" smtClean="0">
                        <a:solidFill>
                          <a:srgbClr val="0000CC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/>
                          </a:solidFill>
                          <a:latin typeface="+mj-lt"/>
                        </a:rPr>
                        <a:t>Pacific Northwest Tsunami Evacuation</a:t>
                      </a:r>
                      <a:r>
                        <a:rPr lang="en-US" baseline="0" dirty="0" smtClean="0">
                          <a:solidFill>
                            <a:schemeClr val="tx2"/>
                          </a:solidFill>
                          <a:latin typeface="+mj-lt"/>
                        </a:rPr>
                        <a:t> Zones </a:t>
                      </a:r>
                      <a:r>
                        <a:rPr lang="en-US" sz="1200" b="0" kern="1200" baseline="0" dirty="0" smtClean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+mn-cs"/>
                        </a:rPr>
                        <a:t>(Hazards)</a:t>
                      </a:r>
                      <a:endParaRPr lang="en-US" sz="1200" baseline="0" dirty="0" smtClean="0">
                        <a:solidFill>
                          <a:schemeClr val="tx2"/>
                        </a:solidFill>
                        <a:latin typeface="+mj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solidFill>
                            <a:srgbClr val="00B050"/>
                          </a:solidFill>
                          <a:latin typeface="+mj-lt"/>
                          <a:cs typeface="Arial" pitchFamily="34" charset="0"/>
                        </a:rPr>
                        <a:t>iPhone</a:t>
                      </a:r>
                      <a:r>
                        <a:rPr lang="en-US" sz="1400" b="0" dirty="0" smtClean="0">
                          <a:solidFill>
                            <a:srgbClr val="00B050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rgbClr val="00B050"/>
                          </a:solidFill>
                          <a:latin typeface="+mj-lt"/>
                          <a:cs typeface="Arial" pitchFamily="34" charset="0"/>
                        </a:rPr>
                        <a:t>TsunamiNW-Evac</a:t>
                      </a:r>
                      <a:r>
                        <a:rPr lang="en-US" sz="1400" b="0" dirty="0" smtClean="0">
                          <a:solidFill>
                            <a:srgbClr val="00B050"/>
                          </a:solidFill>
                          <a:latin typeface="+mj-lt"/>
                          <a:cs typeface="Arial" pitchFamily="34" charset="0"/>
                        </a:rPr>
                        <a:t> app (v. 1.0, released Nov. 2011,</a:t>
                      </a:r>
                      <a:r>
                        <a:rPr lang="en-US" sz="1400" b="0" baseline="0" dirty="0" smtClean="0">
                          <a:solidFill>
                            <a:srgbClr val="00B050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rgbClr val="00B050"/>
                          </a:solidFill>
                          <a:latin typeface="+mj-lt"/>
                          <a:cs typeface="Arial" pitchFamily="34" charset="0"/>
                        </a:rPr>
                        <a:t>Android Jan. 2012)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 smtClean="0">
                        <a:solidFill>
                          <a:srgbClr val="00B050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solidFill>
                            <a:schemeClr val="tx2"/>
                          </a:solidFill>
                          <a:latin typeface="+mj-lt"/>
                        </a:rPr>
                        <a:t>Maritime Operations Portal  </a:t>
                      </a:r>
                      <a:r>
                        <a:rPr lang="en-US" sz="1200" b="0" kern="1200" baseline="0" dirty="0" smtClean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+mn-cs"/>
                        </a:rPr>
                        <a:t>(Maritime Operations, Climate, Hazards, Fisheries)</a:t>
                      </a:r>
                      <a:endParaRPr lang="en-US" sz="1200" b="0" dirty="0" smtClean="0">
                        <a:solidFill>
                          <a:schemeClr val="tx2"/>
                        </a:solidFill>
                        <a:latin typeface="+mj-lt"/>
                      </a:endParaRPr>
                    </a:p>
                    <a:p>
                      <a:r>
                        <a:rPr lang="en-US" sz="1200" b="1" baseline="0" dirty="0" smtClean="0">
                          <a:solidFill>
                            <a:srgbClr val="0000CC"/>
                          </a:solidFill>
                          <a:latin typeface="+mj-lt"/>
                        </a:rPr>
                        <a:t>1 km alongshore virtual nodes providing high resolution WWIII model time series, surface currents, etc.</a:t>
                      </a:r>
                    </a:p>
                    <a:p>
                      <a:r>
                        <a:rPr lang="en-US" sz="1200" b="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Under development</a:t>
                      </a:r>
                      <a:endParaRPr lang="en-US" sz="1200" baseline="0" dirty="0" smtClean="0">
                        <a:solidFill>
                          <a:srgbClr val="0066FF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solidFill>
                            <a:schemeClr val="tx2"/>
                          </a:solidFill>
                          <a:latin typeface="+mj-lt"/>
                        </a:rPr>
                        <a:t>Situational Awareness Portal </a:t>
                      </a:r>
                      <a:r>
                        <a:rPr lang="en-US" sz="1200" b="0" kern="1200" baseline="0" dirty="0" smtClean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200" b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All themes</a:t>
                      </a:r>
                      <a:r>
                        <a:rPr lang="en-US" sz="1200" b="0" kern="1200" baseline="0" dirty="0" smtClean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lang="en-US" sz="1200" b="0" dirty="0" smtClean="0">
                        <a:solidFill>
                          <a:schemeClr val="tx2"/>
                        </a:solidFill>
                        <a:latin typeface="+mj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 smtClean="0">
                          <a:solidFill>
                            <a:srgbClr val="0000CC"/>
                          </a:solidFill>
                          <a:latin typeface="+mj-lt"/>
                        </a:rPr>
                        <a:t>Most recent observations providing situational awareness capability for multiple assets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Under development</a:t>
                      </a:r>
                      <a:endParaRPr lang="en-US" sz="1200" b="1" baseline="0" dirty="0" smtClean="0">
                        <a:solidFill>
                          <a:srgbClr val="0000CC"/>
                        </a:solidFill>
                        <a:latin typeface="+mj-lt"/>
                      </a:endParaRPr>
                    </a:p>
                    <a:p>
                      <a:endParaRPr lang="en-US" sz="1200" baseline="0" dirty="0" smtClean="0">
                        <a:solidFill>
                          <a:srgbClr val="0066FF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62000" y="990600"/>
            <a:ext cx="7543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NANOOS Visualization Applications (NVAPs)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0" y="5257800"/>
          <a:ext cx="76200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NANOOS</a:t>
                      </a:r>
                      <a:r>
                        <a:rPr lang="en-US" sz="1800" b="0" kern="1200" baseline="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 Integrated </a:t>
                      </a:r>
                      <a:r>
                        <a:rPr lang="en-US" sz="1800" b="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Data Access</a:t>
                      </a:r>
                      <a:r>
                        <a:rPr lang="en-US" sz="1800" b="0" kern="1200" baseline="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System (NIDAS) </a:t>
                      </a:r>
                      <a:r>
                        <a:rPr lang="en-US" sz="1200" b="0" kern="1200" baseline="0" dirty="0" smtClean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+mn-cs"/>
                        </a:rPr>
                        <a:t>(All themes)</a:t>
                      </a:r>
                      <a:endParaRPr lang="en-US" sz="1200" b="0" kern="1200" dirty="0" smtClean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r>
                        <a:rPr lang="en-US" sz="1200" b="1" kern="1200" baseline="0" dirty="0" smtClean="0">
                          <a:solidFill>
                            <a:srgbClr val="0000CC"/>
                          </a:solidFill>
                          <a:latin typeface="+mj-lt"/>
                          <a:ea typeface="+mn-ea"/>
                          <a:cs typeface="+mn-cs"/>
                        </a:rPr>
                        <a:t>Access longer time series, user defined plots, etc.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Under development</a:t>
                      </a:r>
                      <a:endParaRPr lang="en-US" sz="1200" b="1" kern="1200" baseline="0" dirty="0" smtClean="0">
                        <a:solidFill>
                          <a:srgbClr val="0000CC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2"/>
                          </a:solidFill>
                          <a:latin typeface="+mj-lt"/>
                        </a:rPr>
                        <a:t>NANOOS/CMOP Data Explorer </a:t>
                      </a:r>
                      <a:r>
                        <a:rPr lang="en-US" sz="1200" b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(All themes)</a:t>
                      </a:r>
                      <a:endParaRPr lang="en-US" sz="1200" b="0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 smtClean="0">
                          <a:solidFill>
                            <a:srgbClr val="0000CC"/>
                          </a:solidFill>
                          <a:latin typeface="+mj-lt"/>
                        </a:rPr>
                        <a:t>Compare multiple variables and sites, user defined plots, etc.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Under development</a:t>
                      </a:r>
                      <a:endParaRPr lang="en-US" sz="1200" b="1" kern="1200" baseline="0" dirty="0" smtClean="0">
                        <a:solidFill>
                          <a:srgbClr val="0000CC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62000" y="4800600"/>
            <a:ext cx="65532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Others…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-31-2012 10-13-35 A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39" y="0"/>
            <a:ext cx="912412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-2-2012 7-08-30 A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-31-2012 10-36-38 A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30-2011 12-06-30 P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895600" y="152400"/>
            <a:ext cx="3962400" cy="1219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TsunamiNW-Evac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(</a:t>
            </a:r>
            <a:r>
              <a:rPr lang="en-US" sz="2000" b="1" kern="0" dirty="0" err="1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iPhone</a:t>
            </a:r>
            <a:r>
              <a:rPr lang="en-US" sz="20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/Android)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NOOS web portal usage_Jun08toJan12.xls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1371589"/>
            <a:ext cx="7315215" cy="54864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7" y="106680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  <a:latin typeface="+mj-lt"/>
              </a:rPr>
              <a:t>Usage Trends</a:t>
            </a:r>
            <a:endParaRPr lang="en-US" sz="2800" b="1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DSCN01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3733800" y="990600"/>
            <a:ext cx="183255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i="1" dirty="0"/>
              <a:t>Questions?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62000" y="1676400"/>
          <a:ext cx="7620000" cy="451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0"/>
              </a:tblGrid>
              <a:tr h="4511040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u="sng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NVS History and Status: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 baseline="0" dirty="0" smtClean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Mar. 2010 - v1.5 released (added forecast capabilities, access to gliders and cruise data)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 baseline="0" dirty="0" smtClean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May 2010 - v1.6 released (added access to various map image overlays e.g. HF radar, satellite imagery, and ocean models). </a:t>
                      </a:r>
                      <a:r>
                        <a:rPr lang="en-US" sz="1500" b="0" dirty="0" smtClean="0">
                          <a:solidFill>
                            <a:srgbClr val="0066FF"/>
                          </a:solidFill>
                          <a:latin typeface="Arial" pitchFamily="34" charset="0"/>
                          <a:cs typeface="Arial" pitchFamily="34" charset="0"/>
                        </a:rPr>
                        <a:t>v1.0 </a:t>
                      </a:r>
                      <a:r>
                        <a:rPr lang="en-US" sz="1500" b="0" dirty="0" err="1" smtClean="0">
                          <a:solidFill>
                            <a:srgbClr val="0066FF"/>
                          </a:solidFill>
                          <a:latin typeface="Arial" pitchFamily="34" charset="0"/>
                          <a:cs typeface="Arial" pitchFamily="34" charset="0"/>
                        </a:rPr>
                        <a:t>iPhone</a:t>
                      </a:r>
                      <a:r>
                        <a:rPr lang="en-US" sz="1500" b="0" dirty="0" smtClean="0">
                          <a:solidFill>
                            <a:srgbClr val="0066FF"/>
                          </a:solidFill>
                          <a:latin typeface="Arial" pitchFamily="34" charset="0"/>
                          <a:cs typeface="Arial" pitchFamily="34" charset="0"/>
                        </a:rPr>
                        <a:t> NVS mobile app released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 baseline="0" dirty="0" smtClean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Aug 2010 - v2.0 released (added comparator (model </a:t>
                      </a:r>
                      <a:r>
                        <a:rPr lang="en-US" sz="1500" b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vs</a:t>
                      </a:r>
                      <a:r>
                        <a:rPr lang="en-US" sz="1500" b="0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measured time series) and forecast overlays). </a:t>
                      </a:r>
                      <a:r>
                        <a:rPr lang="en-US" sz="1500" b="0" dirty="0" smtClean="0">
                          <a:solidFill>
                            <a:srgbClr val="0066FF"/>
                          </a:solidFill>
                          <a:latin typeface="Arial" pitchFamily="34" charset="0"/>
                          <a:cs typeface="Arial" pitchFamily="34" charset="0"/>
                        </a:rPr>
                        <a:t>v1.0 Android NVS mobile app released </a:t>
                      </a:r>
                      <a:endParaRPr lang="en-US" sz="1500" b="0" baseline="0" dirty="0" smtClean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 baseline="0" dirty="0" smtClean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Mar 2011 - v2.5 released (added </a:t>
                      </a:r>
                      <a:r>
                        <a:rPr lang="en-US" sz="1500" b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MyNANOOS</a:t>
                      </a:r>
                      <a:r>
                        <a:rPr lang="en-US" sz="1500" b="0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option, customized units and settings)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 baseline="0" dirty="0" smtClean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rgbClr val="0066FF"/>
                          </a:solidFill>
                          <a:latin typeface="Arial" pitchFamily="34" charset="0"/>
                          <a:cs typeface="Arial" pitchFamily="34" charset="0"/>
                        </a:rPr>
                        <a:t>Apr 2011 – v1.5 </a:t>
                      </a:r>
                      <a:r>
                        <a:rPr lang="en-US" sz="1500" b="0" dirty="0" err="1" smtClean="0">
                          <a:solidFill>
                            <a:srgbClr val="0066FF"/>
                          </a:solidFill>
                          <a:latin typeface="Arial" pitchFamily="34" charset="0"/>
                          <a:cs typeface="Arial" pitchFamily="34" charset="0"/>
                        </a:rPr>
                        <a:t>iPhone</a:t>
                      </a:r>
                      <a:r>
                        <a:rPr lang="en-US" sz="1500" b="0" dirty="0" smtClean="0">
                          <a:solidFill>
                            <a:srgbClr val="0066FF"/>
                          </a:solidFill>
                          <a:latin typeface="Arial" pitchFamily="34" charset="0"/>
                          <a:cs typeface="Arial" pitchFamily="34" charset="0"/>
                        </a:rPr>
                        <a:t> NVS released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 dirty="0" smtClean="0">
                        <a:solidFill>
                          <a:srgbClr val="0066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rgbClr val="0066FF"/>
                          </a:solidFill>
                          <a:latin typeface="Arial" pitchFamily="34" charset="0"/>
                          <a:cs typeface="Arial" pitchFamily="34" charset="0"/>
                        </a:rPr>
                        <a:t>Jun 2011 - v. 2.0 </a:t>
                      </a:r>
                      <a:r>
                        <a:rPr lang="en-US" sz="1500" b="0" dirty="0" err="1" smtClean="0">
                          <a:solidFill>
                            <a:srgbClr val="0066FF"/>
                          </a:solidFill>
                          <a:latin typeface="Arial" pitchFamily="34" charset="0"/>
                          <a:cs typeface="Arial" pitchFamily="34" charset="0"/>
                        </a:rPr>
                        <a:t>iPhone</a:t>
                      </a:r>
                      <a:r>
                        <a:rPr lang="en-US" sz="1500" b="0" dirty="0" smtClean="0">
                          <a:solidFill>
                            <a:srgbClr val="0066FF"/>
                          </a:solidFill>
                          <a:latin typeface="Arial" pitchFamily="34" charset="0"/>
                          <a:cs typeface="Arial" pitchFamily="34" charset="0"/>
                        </a:rPr>
                        <a:t> NVS released (Android Sep 2011)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 baseline="0" dirty="0" smtClean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Nov 2011 - v2.6 released (added Tsunami evacuation zones NVAP, and user created places)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 baseline="0" dirty="0" smtClean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rgbClr val="0066FF"/>
                          </a:solidFill>
                          <a:latin typeface="Arial" pitchFamily="34" charset="0"/>
                          <a:cs typeface="Arial" pitchFamily="34" charset="0"/>
                        </a:rPr>
                        <a:t>Nov 2011 - v. 1.0 </a:t>
                      </a:r>
                      <a:r>
                        <a:rPr lang="en-US" sz="1500" b="0" dirty="0" err="1" smtClean="0">
                          <a:solidFill>
                            <a:srgbClr val="0066FF"/>
                          </a:solidFill>
                          <a:latin typeface="Arial" pitchFamily="34" charset="0"/>
                          <a:cs typeface="Arial" pitchFamily="34" charset="0"/>
                        </a:rPr>
                        <a:t>iPhone</a:t>
                      </a:r>
                      <a:r>
                        <a:rPr lang="en-US" sz="1500" b="0" dirty="0" smtClean="0">
                          <a:solidFill>
                            <a:srgbClr val="0066FF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500" b="0" dirty="0" err="1" smtClean="0">
                          <a:solidFill>
                            <a:srgbClr val="0066FF"/>
                          </a:solidFill>
                          <a:latin typeface="Arial" pitchFamily="34" charset="0"/>
                          <a:cs typeface="Arial" pitchFamily="34" charset="0"/>
                        </a:rPr>
                        <a:t>TsunamiNW-Evac</a:t>
                      </a:r>
                      <a:r>
                        <a:rPr lang="en-US" sz="1500" b="0" dirty="0" smtClean="0">
                          <a:solidFill>
                            <a:srgbClr val="0066FF"/>
                          </a:solidFill>
                          <a:latin typeface="Arial" pitchFamily="34" charset="0"/>
                          <a:cs typeface="Arial" pitchFamily="34" charset="0"/>
                        </a:rPr>
                        <a:t> app released (Android Jan 2012)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-31-2012 9-53-58 A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5181600"/>
          </a:xfrm>
        </p:spPr>
        <p:txBody>
          <a:bodyPr>
            <a:noAutofit/>
          </a:bodyPr>
          <a:lstStyle/>
          <a:p>
            <a:pPr lvl="1"/>
            <a:r>
              <a:rPr lang="en-US" sz="1700" b="1" dirty="0" smtClean="0">
                <a:solidFill>
                  <a:srgbClr val="C00000"/>
                </a:solidFill>
                <a:latin typeface="+mj-lt"/>
              </a:rPr>
              <a:t>Disparate suite of web sites available to the public  </a:t>
            </a:r>
            <a:r>
              <a:rPr lang="en-US" sz="1700" dirty="0" smtClean="0">
                <a:solidFill>
                  <a:schemeClr val="tx2"/>
                </a:solidFill>
                <a:latin typeface="+mj-lt"/>
              </a:rPr>
              <a:t>(serving a wide range of data). </a:t>
            </a:r>
          </a:p>
          <a:p>
            <a:pPr lvl="1"/>
            <a:r>
              <a:rPr lang="en-US" sz="1700" b="1" dirty="0" smtClean="0">
                <a:solidFill>
                  <a:srgbClr val="C00000"/>
                </a:solidFill>
                <a:latin typeface="+mj-lt"/>
              </a:rPr>
              <a:t>Regional needs: seamless delivery of coastal, estuarine and ocean data to stakeholders within the NANOOS domain</a:t>
            </a:r>
            <a:r>
              <a:rPr lang="en-US" sz="1700" dirty="0" smtClean="0">
                <a:solidFill>
                  <a:schemeClr val="tx2"/>
                </a:solidFill>
                <a:latin typeface="+mj-lt"/>
              </a:rPr>
              <a:t> </a:t>
            </a:r>
          </a:p>
          <a:p>
            <a:pPr lvl="1">
              <a:buNone/>
            </a:pPr>
            <a:r>
              <a:rPr lang="en-US" sz="1700" dirty="0" smtClean="0">
                <a:solidFill>
                  <a:schemeClr val="tx2"/>
                </a:solidFill>
                <a:latin typeface="+mj-lt"/>
              </a:rPr>
              <a:t>	(+external partners, other RCOOS, and national/international programs).</a:t>
            </a:r>
          </a:p>
          <a:p>
            <a:pPr lvl="1"/>
            <a:endParaRPr lang="en-US" sz="1700" dirty="0" smtClean="0">
              <a:solidFill>
                <a:schemeClr val="tx2"/>
              </a:solidFill>
              <a:latin typeface="+mj-lt"/>
            </a:endParaRPr>
          </a:p>
          <a:p>
            <a:pPr lvl="1"/>
            <a:r>
              <a:rPr lang="en-US" sz="1700" b="1" dirty="0" smtClean="0">
                <a:solidFill>
                  <a:srgbClr val="C00000"/>
                </a:solidFill>
                <a:latin typeface="+mj-lt"/>
              </a:rPr>
              <a:t>NANOOS currently provides access to 47 different types of variables, and in total ~160 ‘assets’.  </a:t>
            </a:r>
          </a:p>
          <a:p>
            <a:pPr lvl="1">
              <a:buNone/>
            </a:pPr>
            <a:r>
              <a:rPr lang="en-US" sz="1700" dirty="0" smtClean="0">
                <a:solidFill>
                  <a:srgbClr val="C00000"/>
                </a:solidFill>
                <a:latin typeface="+mj-lt"/>
              </a:rPr>
              <a:t>	</a:t>
            </a:r>
            <a:r>
              <a:rPr lang="en-US" sz="1700" dirty="0" smtClean="0">
                <a:solidFill>
                  <a:srgbClr val="002060"/>
                </a:solidFill>
                <a:latin typeface="+mj-lt"/>
              </a:rPr>
              <a:t>Effective delivery of these data and </a:t>
            </a:r>
            <a:r>
              <a:rPr lang="en-US" sz="1700" dirty="0" smtClean="0">
                <a:solidFill>
                  <a:schemeClr val="tx2"/>
                </a:solidFill>
                <a:latin typeface="+mj-lt"/>
              </a:rPr>
              <a:t>product feeds can lead to: </a:t>
            </a:r>
          </a:p>
          <a:p>
            <a:pPr lvl="2"/>
            <a:r>
              <a:rPr lang="en-US" sz="1700" b="1" dirty="0" smtClean="0">
                <a:solidFill>
                  <a:srgbClr val="C00000"/>
                </a:solidFill>
                <a:latin typeface="+mj-lt"/>
              </a:rPr>
              <a:t>greater situational awareness (local and regional scales);</a:t>
            </a:r>
          </a:p>
          <a:p>
            <a:pPr lvl="2"/>
            <a:r>
              <a:rPr lang="en-US" sz="1700" b="1" dirty="0" smtClean="0">
                <a:solidFill>
                  <a:srgbClr val="C00000"/>
                </a:solidFill>
                <a:latin typeface="+mj-lt"/>
              </a:rPr>
              <a:t>improved access to and understanding of environmental variables/conditions; and,</a:t>
            </a:r>
            <a:endParaRPr lang="en-US" sz="1700" dirty="0" smtClean="0">
              <a:solidFill>
                <a:schemeClr val="tx2"/>
              </a:solidFill>
              <a:latin typeface="+mj-lt"/>
            </a:endParaRPr>
          </a:p>
          <a:p>
            <a:pPr lvl="2"/>
            <a:r>
              <a:rPr lang="en-US" sz="1700" b="1" dirty="0" smtClean="0">
                <a:solidFill>
                  <a:srgbClr val="C00000"/>
                </a:solidFill>
                <a:latin typeface="+mj-lt"/>
              </a:rPr>
              <a:t>enable development and access to short- and long-term time-series.</a:t>
            </a:r>
            <a:endParaRPr lang="en-US" sz="1700" dirty="0" smtClean="0">
              <a:solidFill>
                <a:schemeClr val="tx2"/>
              </a:solidFill>
              <a:latin typeface="+mj-lt"/>
            </a:endParaRPr>
          </a:p>
          <a:p>
            <a:pPr lvl="1"/>
            <a:endParaRPr lang="en-US" sz="1700" dirty="0" smtClean="0">
              <a:solidFill>
                <a:schemeClr val="tx2"/>
              </a:solidFill>
              <a:latin typeface="+mj-lt"/>
            </a:endParaRPr>
          </a:p>
          <a:p>
            <a:pPr lvl="1"/>
            <a:r>
              <a:rPr lang="en-US" sz="1700" dirty="0" smtClean="0">
                <a:solidFill>
                  <a:schemeClr val="tx2"/>
                </a:solidFill>
                <a:latin typeface="+mj-lt"/>
              </a:rPr>
              <a:t>Overall goal: to aid our understanding of </a:t>
            </a:r>
            <a:r>
              <a:rPr lang="en-US" sz="1700" b="1" dirty="0" smtClean="0">
                <a:solidFill>
                  <a:srgbClr val="C00000"/>
                </a:solidFill>
                <a:latin typeface="+mj-lt"/>
              </a:rPr>
              <a:t>climate variability</a:t>
            </a:r>
            <a:r>
              <a:rPr lang="en-US" sz="1700" dirty="0" smtClean="0">
                <a:solidFill>
                  <a:schemeClr val="tx2"/>
                </a:solidFill>
                <a:latin typeface="+mj-lt"/>
              </a:rPr>
              <a:t>, </a:t>
            </a:r>
            <a:r>
              <a:rPr lang="en-US" sz="1700" b="1" dirty="0" smtClean="0">
                <a:solidFill>
                  <a:srgbClr val="C00000"/>
                </a:solidFill>
                <a:latin typeface="+mj-lt"/>
              </a:rPr>
              <a:t>safety</a:t>
            </a:r>
            <a:r>
              <a:rPr lang="en-US" sz="1700" dirty="0" smtClean="0">
                <a:solidFill>
                  <a:schemeClr val="tx2"/>
                </a:solidFill>
                <a:latin typeface="+mj-lt"/>
              </a:rPr>
              <a:t>, </a:t>
            </a:r>
            <a:r>
              <a:rPr lang="en-US" sz="1700" b="1" dirty="0" smtClean="0">
                <a:solidFill>
                  <a:srgbClr val="C00000"/>
                </a:solidFill>
                <a:latin typeface="+mj-lt"/>
              </a:rPr>
              <a:t>operations</a:t>
            </a:r>
            <a:r>
              <a:rPr lang="en-US" sz="1700" dirty="0" smtClean="0">
                <a:solidFill>
                  <a:schemeClr val="tx2"/>
                </a:solidFill>
                <a:latin typeface="+mj-lt"/>
              </a:rPr>
              <a:t>, and lead to </a:t>
            </a:r>
            <a:r>
              <a:rPr lang="en-US" sz="1700" b="1" dirty="0" smtClean="0">
                <a:solidFill>
                  <a:srgbClr val="C00000"/>
                </a:solidFill>
                <a:latin typeface="+mj-lt"/>
              </a:rPr>
              <a:t>improved resource management </a:t>
            </a:r>
            <a:r>
              <a:rPr lang="en-US" sz="1700" dirty="0" smtClean="0">
                <a:solidFill>
                  <a:srgbClr val="002060"/>
                </a:solidFill>
                <a:latin typeface="+mj-lt"/>
              </a:rPr>
              <a:t>and</a:t>
            </a:r>
            <a:r>
              <a:rPr lang="en-US" sz="1700" b="1" dirty="0" smtClean="0">
                <a:solidFill>
                  <a:srgbClr val="C00000"/>
                </a:solidFill>
                <a:latin typeface="+mj-lt"/>
              </a:rPr>
              <a:t> regional productivity</a:t>
            </a:r>
            <a:r>
              <a:rPr lang="en-US" sz="1700" dirty="0" smtClean="0">
                <a:solidFill>
                  <a:schemeClr val="tx2"/>
                </a:solidFill>
                <a:latin typeface="+mj-lt"/>
              </a:rPr>
              <a:t>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762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</a:rPr>
              <a:t>Why have a NANOOS visualization system?</a:t>
            </a:r>
            <a:endParaRPr lang="en-US" sz="320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762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The Challenge - Many Stakeholders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1676400"/>
            <a:ext cx="7696200" cy="5029200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1800" b="1" dirty="0" smtClean="0">
                <a:solidFill>
                  <a:srgbClr val="C00000"/>
                </a:solidFill>
                <a:latin typeface="+mj-lt"/>
              </a:rPr>
              <a:t>State (e.g. ODFW,  WADOE, DSL,…) and Federal agencies (NOAA, NWS, FEMA, US Coast Guard,...), </a:t>
            </a:r>
          </a:p>
          <a:p>
            <a:pPr lvl="1"/>
            <a:r>
              <a:rPr lang="en-US" sz="1800" b="1" dirty="0" smtClean="0">
                <a:solidFill>
                  <a:schemeClr val="bg1">
                    <a:lumMod val="10000"/>
                  </a:schemeClr>
                </a:solidFill>
                <a:latin typeface="+mj-lt"/>
              </a:rPr>
              <a:t>Cities and Counties</a:t>
            </a:r>
          </a:p>
          <a:p>
            <a:pPr lvl="1"/>
            <a:r>
              <a:rPr lang="en-US" sz="1800" b="1" dirty="0" smtClean="0">
                <a:solidFill>
                  <a:srgbClr val="C00000"/>
                </a:solidFill>
                <a:latin typeface="+mj-lt"/>
              </a:rPr>
              <a:t>Ocean engineering (instruments, wave energy, telecommunication), </a:t>
            </a:r>
          </a:p>
          <a:p>
            <a:pPr lvl="1"/>
            <a:r>
              <a:rPr lang="en-US" sz="1800" b="1" dirty="0" smtClean="0">
                <a:solidFill>
                  <a:schemeClr val="bg1">
                    <a:lumMod val="10000"/>
                  </a:schemeClr>
                </a:solidFill>
                <a:latin typeface="+mj-lt"/>
              </a:rPr>
              <a:t>NGO’s, </a:t>
            </a:r>
          </a:p>
          <a:p>
            <a:pPr lvl="1"/>
            <a:r>
              <a:rPr lang="en-US" sz="1800" b="1" dirty="0" smtClean="0">
                <a:solidFill>
                  <a:srgbClr val="C00000"/>
                </a:solidFill>
                <a:latin typeface="+mj-lt"/>
              </a:rPr>
              <a:t>Ports, </a:t>
            </a:r>
          </a:p>
          <a:p>
            <a:pPr lvl="1"/>
            <a:r>
              <a:rPr lang="en-US" sz="1800" b="1" dirty="0" smtClean="0">
                <a:solidFill>
                  <a:schemeClr val="bg1">
                    <a:lumMod val="10000"/>
                  </a:schemeClr>
                </a:solidFill>
                <a:latin typeface="+mj-lt"/>
              </a:rPr>
              <a:t>Bar pilots, </a:t>
            </a:r>
          </a:p>
          <a:p>
            <a:pPr lvl="1"/>
            <a:r>
              <a:rPr lang="en-US" sz="1800" b="1" dirty="0" smtClean="0">
                <a:solidFill>
                  <a:srgbClr val="C00000"/>
                </a:solidFill>
                <a:latin typeface="+mj-lt"/>
              </a:rPr>
              <a:t>Fishers (recreational and commercial), </a:t>
            </a:r>
          </a:p>
          <a:p>
            <a:pPr lvl="1"/>
            <a:r>
              <a:rPr lang="en-US" sz="1800" b="1" dirty="0" smtClean="0">
                <a:solidFill>
                  <a:schemeClr val="bg1">
                    <a:lumMod val="10000"/>
                  </a:schemeClr>
                </a:solidFill>
                <a:latin typeface="+mj-lt"/>
              </a:rPr>
              <a:t>Shellfish growers, </a:t>
            </a:r>
          </a:p>
          <a:p>
            <a:pPr lvl="1"/>
            <a:r>
              <a:rPr lang="en-US" sz="1800" b="1" dirty="0" smtClean="0">
                <a:solidFill>
                  <a:srgbClr val="C00000"/>
                </a:solidFill>
                <a:latin typeface="+mj-lt"/>
              </a:rPr>
              <a:t>Recreational boaters, </a:t>
            </a:r>
          </a:p>
          <a:p>
            <a:pPr lvl="1"/>
            <a:r>
              <a:rPr lang="en-US" sz="1800" b="1" dirty="0" smtClean="0">
                <a:solidFill>
                  <a:schemeClr val="bg1">
                    <a:lumMod val="10000"/>
                  </a:schemeClr>
                </a:solidFill>
                <a:latin typeface="+mj-lt"/>
              </a:rPr>
              <a:t>Tribes, </a:t>
            </a:r>
          </a:p>
          <a:p>
            <a:pPr lvl="1"/>
            <a:r>
              <a:rPr lang="en-US" sz="1800" b="1" dirty="0" smtClean="0">
                <a:solidFill>
                  <a:srgbClr val="C00000"/>
                </a:solidFill>
                <a:latin typeface="+mj-lt"/>
              </a:rPr>
              <a:t>Geotechnical consultants, </a:t>
            </a:r>
          </a:p>
          <a:p>
            <a:pPr lvl="1"/>
            <a:r>
              <a:rPr lang="en-US" sz="1800" b="1" dirty="0" smtClean="0">
                <a:solidFill>
                  <a:schemeClr val="bg1">
                    <a:lumMod val="10000"/>
                  </a:schemeClr>
                </a:solidFill>
                <a:latin typeface="+mj-lt"/>
              </a:rPr>
              <a:t>Universities/researchers, </a:t>
            </a:r>
          </a:p>
          <a:p>
            <a:pPr lvl="1"/>
            <a:r>
              <a:rPr lang="en-US" sz="1800" b="1" dirty="0" smtClean="0">
                <a:solidFill>
                  <a:srgbClr val="C00000"/>
                </a:solidFill>
                <a:latin typeface="+mj-lt"/>
              </a:rPr>
              <a:t>Schools (k-12), </a:t>
            </a:r>
          </a:p>
          <a:p>
            <a:pPr lvl="1"/>
            <a:r>
              <a:rPr lang="en-US" sz="1800" b="1" dirty="0" smtClean="0">
                <a:solidFill>
                  <a:schemeClr val="bg1">
                    <a:lumMod val="10000"/>
                  </a:schemeClr>
                </a:solidFill>
                <a:latin typeface="+mj-lt"/>
              </a:rPr>
              <a:t>Public-at-large, </a:t>
            </a:r>
          </a:p>
          <a:p>
            <a:pPr lvl="1"/>
            <a:r>
              <a:rPr lang="en-US" sz="1800" b="1" dirty="0" smtClean="0">
                <a:solidFill>
                  <a:srgbClr val="C00000"/>
                </a:solidFill>
                <a:latin typeface="+mj-lt"/>
              </a:rPr>
              <a:t>and many others…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524000"/>
            <a:ext cx="8229600" cy="1524000"/>
          </a:xfrm>
        </p:spPr>
        <p:txBody>
          <a:bodyPr>
            <a:noAutofit/>
          </a:bodyPr>
          <a:lstStyle/>
          <a:p>
            <a:pPr lvl="1">
              <a:buNone/>
            </a:pP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Needs to be </a:t>
            </a:r>
            <a:r>
              <a:rPr lang="en-US" sz="2000" b="1" dirty="0" smtClean="0">
                <a:latin typeface="+mj-lt"/>
              </a:rPr>
              <a:t>seamless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, </a:t>
            </a:r>
            <a:r>
              <a:rPr lang="en-US" sz="2000" b="1" dirty="0" smtClean="0">
                <a:latin typeface="+mj-lt"/>
              </a:rPr>
              <a:t>accurate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, of </a:t>
            </a:r>
            <a:r>
              <a:rPr lang="en-US" sz="2000" b="1" dirty="0" smtClean="0">
                <a:latin typeface="+mj-lt"/>
              </a:rPr>
              <a:t>sufficient temporal and spatial resolution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, and </a:t>
            </a:r>
            <a:r>
              <a:rPr lang="en-US" sz="2000" b="1" dirty="0" smtClean="0">
                <a:latin typeface="+mj-lt"/>
              </a:rPr>
              <a:t>meets user needs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;</a:t>
            </a:r>
          </a:p>
          <a:p>
            <a:pPr lvl="1">
              <a:buNone/>
            </a:pP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Includes: portals, specific data/product page views, mobile applications, direct links, etc.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762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Methods of Communication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66800" y="3048000"/>
            <a:ext cx="7277100" cy="3276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Key Requirements: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Interoperability with national-scale applications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Reliable, efficient ingest of data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Access to models, applications, tools and information products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A rich, yet simple (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Google-maps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) interface based around the following </a:t>
            </a:r>
            <a:r>
              <a:rPr kumimoji="0" lang="en-US" sz="2000" b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core functions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current conditions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;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forecasts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; and,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access to historical data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556612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553200" y="0"/>
            <a:ext cx="2590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6629400" y="2362200"/>
            <a:ext cx="2362200" cy="2061865"/>
            <a:chOff x="4191000" y="1676400"/>
            <a:chExt cx="2362200" cy="2061865"/>
          </a:xfrm>
        </p:grpSpPr>
        <p:pic>
          <p:nvPicPr>
            <p:cNvPr id="3" name="Picture 8" descr="modelwindvtm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43400" y="1676400"/>
              <a:ext cx="2057400" cy="1649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 Box 26"/>
            <p:cNvSpPr txBox="1">
              <a:spLocks noChangeArrowheads="1"/>
            </p:cNvSpPr>
            <p:nvPr/>
          </p:nvSpPr>
          <p:spPr bwMode="auto">
            <a:xfrm>
              <a:off x="4191000" y="3276600"/>
              <a:ext cx="2362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200" b="1" dirty="0" smtClean="0">
                  <a:latin typeface="Arial" charset="0"/>
                </a:rPr>
                <a:t>Overlays (Satellite, Models, &amp; other geospatial data)</a:t>
              </a:r>
              <a:endParaRPr lang="en-US" sz="1200" dirty="0">
                <a:latin typeface="Arial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781800" y="4475202"/>
            <a:ext cx="2133600" cy="2382798"/>
            <a:chOff x="6172200" y="4114800"/>
            <a:chExt cx="2133600" cy="2382798"/>
          </a:xfrm>
        </p:grpSpPr>
        <p:pic>
          <p:nvPicPr>
            <p:cNvPr id="6" name="Picture 5" descr="rp_bathy09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00800" y="4114800"/>
              <a:ext cx="1676634" cy="2179148"/>
            </a:xfrm>
            <a:prstGeom prst="rect">
              <a:avLst/>
            </a:prstGeom>
          </p:spPr>
        </p:pic>
        <p:sp>
          <p:nvSpPr>
            <p:cNvPr id="7" name="Text Box 27"/>
            <p:cNvSpPr txBox="1">
              <a:spLocks noChangeArrowheads="1"/>
            </p:cNvSpPr>
            <p:nvPr/>
          </p:nvSpPr>
          <p:spPr bwMode="auto">
            <a:xfrm>
              <a:off x="6172200" y="6220599"/>
              <a:ext cx="21336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 dirty="0" smtClean="0">
                  <a:latin typeface="Arial" charset="0"/>
                </a:rPr>
                <a:t>Shorelines &amp; Bathymetry</a:t>
              </a:r>
              <a:endParaRPr lang="en-US" sz="1200" dirty="0">
                <a:latin typeface="Arial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705600" y="0"/>
            <a:ext cx="2209800" cy="2334399"/>
            <a:chOff x="2150666" y="1704975"/>
            <a:chExt cx="2209800" cy="2334399"/>
          </a:xfrm>
        </p:grpSpPr>
        <p:pic>
          <p:nvPicPr>
            <p:cNvPr id="9" name="Picture 12" descr="AllMoors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60998" y="1704975"/>
              <a:ext cx="1989137" cy="2103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2150666" y="3762375"/>
              <a:ext cx="22098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 dirty="0" smtClean="0">
                  <a:latin typeface="Arial" charset="0"/>
                </a:rPr>
                <a:t>Shelf moorings &amp; gliders</a:t>
              </a:r>
              <a:endParaRPr lang="en-US" sz="1200" b="1" dirty="0">
                <a:latin typeface="Arial" charset="0"/>
              </a:endParaRPr>
            </a:p>
          </p:txBody>
        </p:sp>
      </p:grp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5791200" y="0"/>
          <a:ext cx="493713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Photo Editor Photo" r:id="rId8" imgW="4877481" imgH="4877481" progId="">
                  <p:embed/>
                </p:oleObj>
              </mc:Choice>
              <mc:Fallback>
                <p:oleObj name="Photo Editor Photo" r:id="rId8" imgW="4877481" imgH="4877481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0"/>
                        <a:ext cx="493713" cy="493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2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91000" y="0"/>
            <a:ext cx="1294770" cy="494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1-2012 9-32-51 A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52400" y="990600"/>
            <a:ext cx="88392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NANOOS Visualization System (NVS) Workflow</a:t>
            </a:r>
          </a:p>
        </p:txBody>
      </p:sp>
      <p:pic>
        <p:nvPicPr>
          <p:cNvPr id="3" name="Picture 2" descr="DMAC_NVS_mod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52600"/>
            <a:ext cx="9144000" cy="4321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VS-buoydat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VS-buoydata-windcomparison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NOOS">
  <a:themeElements>
    <a:clrScheme name="NANOOS">
      <a:dk1>
        <a:srgbClr val="AE173C"/>
      </a:dk1>
      <a:lt1>
        <a:srgbClr val="C7E2F6"/>
      </a:lt1>
      <a:dk2>
        <a:srgbClr val="0C324E"/>
      </a:dk2>
      <a:lt2>
        <a:srgbClr val="FFFFFF"/>
      </a:lt2>
      <a:accent1>
        <a:srgbClr val="19B4F1"/>
      </a:accent1>
      <a:accent2>
        <a:srgbClr val="FFD24C"/>
      </a:accent2>
      <a:accent3>
        <a:srgbClr val="7EBC1A"/>
      </a:accent3>
      <a:accent4>
        <a:srgbClr val="0086BB"/>
      </a:accent4>
      <a:accent5>
        <a:srgbClr val="3E5D0D"/>
      </a:accent5>
      <a:accent6>
        <a:srgbClr val="6A1124"/>
      </a:accent6>
      <a:hlink>
        <a:srgbClr val="37E7E7"/>
      </a:hlink>
      <a:folHlink>
        <a:srgbClr val="99CC00"/>
      </a:folHlink>
    </a:clrScheme>
    <a:fontScheme name="NANOOS">
      <a:majorFont>
        <a:latin typeface="Candara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NANOOS</Template>
  <TotalTime>384</TotalTime>
  <Words>816</Words>
  <Application>Microsoft Office PowerPoint</Application>
  <PresentationFormat>On-screen Show (4:3)</PresentationFormat>
  <Paragraphs>118</Paragraphs>
  <Slides>19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NANOOS</vt:lpstr>
      <vt:lpstr>Photo Editor Photo</vt:lpstr>
      <vt:lpstr>PowerPoint Presentation</vt:lpstr>
      <vt:lpstr>Why have a NANOOS visualization system?</vt:lpstr>
      <vt:lpstr>The Challenge - Many Stakeholders</vt:lpstr>
      <vt:lpstr>Methods of Communication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Mikulak</dc:creator>
  <cp:lastModifiedBy>rvander</cp:lastModifiedBy>
  <cp:revision>92</cp:revision>
  <dcterms:created xsi:type="dcterms:W3CDTF">2012-01-31T22:22:21Z</dcterms:created>
  <dcterms:modified xsi:type="dcterms:W3CDTF">2015-02-09T17:35:20Z</dcterms:modified>
</cp:coreProperties>
</file>